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C3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5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62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CivicPulse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578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AI‑First Civic Intelligence for Smarter Cities — VEGA Hackathon 2026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clean, secure platform that turns citizen photos into actionable municipal reports. Futuristic, government‑grade UX focused on transparency, speed and measurable civic impact.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796D0B-C58E-F54B-56E3-F994B7B225BA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848439"/>
            <a:ext cx="5645468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 &amp; Why This Wins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29020" y="1656040"/>
            <a:ext cx="833199" cy="1496020"/>
          </a:xfrm>
          <a:prstGeom prst="roundRect">
            <a:avLst>
              <a:gd name="adj" fmla="val 3600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409" y="2247781"/>
            <a:ext cx="312420" cy="312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3433" y="186428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This Wins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53433" y="2304455"/>
            <a:ext cx="66615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AI‑first governance, measurable 70% reduction in manual effort, improved engagement and transparent issue lifecycle.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29020" y="3343275"/>
            <a:ext cx="833199" cy="1496020"/>
          </a:xfrm>
          <a:prstGeom prst="roundRect">
            <a:avLst>
              <a:gd name="adj" fmla="val 3600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409" y="3935016"/>
            <a:ext cx="312420" cy="3124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3433" y="355151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Roadmap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753433" y="3991689"/>
            <a:ext cx="66615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Multilingual support → Predictive failure detection → ERP integrations → Budget insights for prioritized repairs.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29020" y="5030510"/>
            <a:ext cx="833199" cy="1496020"/>
          </a:xfrm>
          <a:prstGeom prst="roundRect">
            <a:avLst>
              <a:gd name="adj" fmla="val 3600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409" y="5622250"/>
            <a:ext cx="312420" cy="3124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3433" y="523875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Demo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753433" y="5678924"/>
            <a:ext cx="66615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Scan the QR placeholder to access the live demo and prototype walkthrough.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29020" y="6741676"/>
            <a:ext cx="7685961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CivicPulse — Powering transparent governance with AI. Thank you — ready for the live demo and Q&amp;A.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625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Problem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76863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476863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Citizen friction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3967282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Long forms, typing barriers, poor tracking — low completion and trust.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76863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476863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Administrative overload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321612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triage, duplicated entries and slow response cycles waste resources.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76863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476863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Transparency gap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3967282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Citizens can’t follow progress; municipalities lack real‑time situational awareness.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6F006F-9A29-1FD0-0985-69126819A1A8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27895C-D690-DC0F-71EC-11D227E63EC4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75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Opportunity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09888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70%+ of residents carry smartphones — image reporting is natural and immediate.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 can auto‑classify issue type, severity and responsible department in seconds.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Real‑time dashboards and heatmaps increase municipal responsiveness and public trust.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01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Impact lens: faster resolution, fewer duplicate submissions and measurable improvements in civic engagement.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D18142-779E-0D58-1D92-D08BC25F10A8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9ABF16-F105-0661-B345-87F2ADDDFDB8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rgbClr val="91C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9754"/>
            <a:ext cx="56062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Solution — CivicPulse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746891"/>
            <a:ext cx="3664744" cy="3642955"/>
          </a:xfrm>
          <a:prstGeom prst="roundRect">
            <a:avLst>
              <a:gd name="adj" fmla="val 93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973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 Citizens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64123"/>
            <a:ext cx="3211116" cy="2698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Photo upload + GPS auto-capture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 generates title, description, department, severity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One‑click submit &amp; live status tracking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46891"/>
            <a:ext cx="3664863" cy="3642955"/>
          </a:xfrm>
          <a:prstGeom prst="roundRect">
            <a:avLst>
              <a:gd name="adj" fmla="val 93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162" y="2973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 Municipalities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464123"/>
            <a:ext cx="3211235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AI‑generated "Mayor’s Briefing" summaries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Realtime triage dashboard and heatmap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Role‑based workflows and audit trails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758" y="574953"/>
            <a:ext cx="7633335" cy="52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Zero‑Typing AI Flow — Citizen Journey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58" y="1483043"/>
            <a:ext cx="13166884" cy="56873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3705" y="5650559"/>
            <a:ext cx="1955053" cy="356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Extracts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873705" y="6107919"/>
            <a:ext cx="1955053" cy="54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Detects location and class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893776" y="5294484"/>
            <a:ext cx="1955053" cy="712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One‑Tap Submit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776" y="6107919"/>
            <a:ext cx="1955053" cy="54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Send report in ~10 seconds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69901" y="1996235"/>
            <a:ext cx="1955053" cy="356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Upload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369901" y="2453594"/>
            <a:ext cx="1955053" cy="54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Citizen adds a photo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323003" y="1996235"/>
            <a:ext cx="1955053" cy="356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Status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323003" y="2453594"/>
            <a:ext cx="1955053" cy="820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Real‑time updates for citizen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14897" y="1996235"/>
            <a:ext cx="1955053" cy="356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Pre‑filled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14897" y="2453594"/>
            <a:ext cx="1955053" cy="547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Title, description, dept, severity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1758" y="7387233"/>
            <a:ext cx="1316688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From photo to report in ~10 seconds. Minimal friction increases reporting rates and data quality.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A0DFD-A45F-7C8F-2AB4-A6F5E6DE7A41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F56F91-164D-1441-0275-562342EC1937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143" y="1147286"/>
            <a:ext cx="4594027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Architecture (High Level)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93143" y="1898571"/>
            <a:ext cx="375380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Frontend → Supabase (Auth, DB, Storage, Realtime) → Edge AI Orchestrator → Gemini Vision (image understanding) → Groq LLM (summaries &amp; triage)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93143" y="2996446"/>
            <a:ext cx="3753803" cy="1315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Secure server‑side AI calls and fallback caching for demo reliability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Geo accuracy via image EXIF + client GPS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Realtime sync using Supabase Realtime for instant updates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7475" y="1928455"/>
            <a:ext cx="433388" cy="433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77475" y="252745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Privacy-first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0277475" y="2930723"/>
            <a:ext cx="3753803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Minimise PII, encrypted storage, audit logs for accountability.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7475" y="3684984"/>
            <a:ext cx="433388" cy="433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77475" y="4283988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Resilient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0277475" y="4687253"/>
            <a:ext cx="3753803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Edge inference + queued fallbacks keep triage available under load.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7475" y="5441513"/>
            <a:ext cx="433388" cy="433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77475" y="6040517"/>
            <a:ext cx="230135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Accurate geo-tagging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0277475" y="6443782"/>
            <a:ext cx="3753803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Combines device GPS with image metadata to pinpoint issues.</a:t>
            </a:r>
            <a:endParaRPr lang="en-US" sz="13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F36851-B85D-4737-8DB1-C2369B7C412A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7934"/>
            <a:ext cx="53465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Triage Dashboard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815233"/>
            <a:ext cx="2367558" cy="3846433"/>
          </a:xfrm>
          <a:prstGeom prst="roundRect">
            <a:avLst>
              <a:gd name="adj" fmla="val 61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0190" y="2784753"/>
            <a:ext cx="23675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123688" y="24750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327761" y="26452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3382208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Mayor’s Briefing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4226957"/>
            <a:ext cx="18529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At‑a‑glance summary of critical incidents and suggested 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874562" y="2815233"/>
            <a:ext cx="2367558" cy="3846433"/>
          </a:xfrm>
          <a:prstGeom prst="roundRect">
            <a:avLst>
              <a:gd name="adj" fmla="val 61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874562" y="2784753"/>
            <a:ext cx="23675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9718060" y="24750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922133" y="26452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131856" y="3382208"/>
            <a:ext cx="1852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31856" y="3872627"/>
            <a:ext cx="18529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Pending / In progress / Resolved counters with trend indicators.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1468933" y="2815233"/>
            <a:ext cx="2367558" cy="3846433"/>
          </a:xfrm>
          <a:prstGeom prst="roundRect">
            <a:avLst>
              <a:gd name="adj" fmla="val 618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11468933" y="2784753"/>
            <a:ext cx="23675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2312432" y="24750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2516505" y="26452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1726227" y="3382208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Heatmap Management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726227" y="4226957"/>
            <a:ext cx="18529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Cluster detection to prioritise field crews and resource allocation.</a:t>
            </a:r>
            <a:endParaRPr lang="en-US" sz="17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A61618-D864-9D64-10E3-952A789D7858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83455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Realtime Transparency &amp; Citizen Trust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6473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16304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Admin updates status → Citizen sees instant badge update. Realtime sync builds confidence and reduces enquiry volume.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471988"/>
            <a:ext cx="4205168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Audit trail for accountability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Inline comments and photo updates from crews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Public dashboard slices for aggregated KPIs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DD48D-B799-FD72-CC3E-3BAC72C45392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DF2514-F861-19BC-C95B-FDCFF13ED78F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160" y="1235512"/>
            <a:ext cx="6512957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Technical Stack &amp; Impact Metrics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06160" y="2211110"/>
            <a:ext cx="648305" cy="200927"/>
          </a:xfrm>
          <a:prstGeom prst="roundRect">
            <a:avLst>
              <a:gd name="adj" fmla="val 63713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63" y="2261342"/>
            <a:ext cx="100464" cy="100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8715" y="2236226"/>
            <a:ext cx="397145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46464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Baseline</a:t>
            </a:r>
            <a:endParaRPr lang="en-US" sz="700" dirty="0"/>
          </a:p>
        </p:txBody>
      </p:sp>
      <p:sp>
        <p:nvSpPr>
          <p:cNvPr id="6" name="Shape 3"/>
          <p:cNvSpPr/>
          <p:nvPr/>
        </p:nvSpPr>
        <p:spPr>
          <a:xfrm>
            <a:off x="1421440" y="2211110"/>
            <a:ext cx="963169" cy="200927"/>
          </a:xfrm>
          <a:prstGeom prst="roundRect">
            <a:avLst>
              <a:gd name="adj" fmla="val 63713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44" y="2261342"/>
            <a:ext cx="100464" cy="1004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13996" y="2236226"/>
            <a:ext cx="712010" cy="150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46464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With CivicPulse</a:t>
            </a:r>
            <a:endParaRPr lang="en-US" sz="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" y="2495757"/>
            <a:ext cx="6362700" cy="32818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8922" y="2211110"/>
            <a:ext cx="504468" cy="504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97704" y="2211110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Supabase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8297704" y="2705814"/>
            <a:ext cx="5634157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Auth, storage, realtime and scalable Postgres data store.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8922" y="3369826"/>
            <a:ext cx="504468" cy="5044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97704" y="3369826"/>
            <a:ext cx="302561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Langflow + Gemini Vision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8297704" y="3864531"/>
            <a:ext cx="5634157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Robust image understanding and semantic classification.</a:t>
            </a:r>
            <a:endParaRPr lang="en-US" sz="15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8922" y="4528542"/>
            <a:ext cx="504468" cy="50446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297704" y="4528542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Groq LLM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8297704" y="5023247"/>
            <a:ext cx="5634157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Concise triage summaries and Mayor‑level briefings.</a:t>
            </a:r>
            <a:endParaRPr lang="en-US" sz="15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68922" y="5687258"/>
            <a:ext cx="504468" cy="50446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297704" y="5687258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Leaflet Maps</a:t>
            </a:r>
            <a:endParaRPr lang="en-US" sz="1950" dirty="0"/>
          </a:p>
        </p:txBody>
      </p:sp>
      <p:sp>
        <p:nvSpPr>
          <p:cNvPr id="21" name="Text 12"/>
          <p:cNvSpPr/>
          <p:nvPr/>
        </p:nvSpPr>
        <p:spPr>
          <a:xfrm>
            <a:off x="8297704" y="6181963"/>
            <a:ext cx="5634157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Lightweight, embeddable heatmaps and clustering for field ops.</a:t>
            </a:r>
            <a:endParaRPr lang="en-US" sz="15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43E5EF7-51CD-829F-D2C4-A922609E7A88}"/>
              </a:ext>
            </a:extLst>
          </p:cNvPr>
          <p:cNvSpPr/>
          <p:nvPr/>
        </p:nvSpPr>
        <p:spPr>
          <a:xfrm>
            <a:off x="12894067" y="7818634"/>
            <a:ext cx="1592495" cy="2774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2556BD-9C47-588C-9376-1F3757C9278E}"/>
              </a:ext>
            </a:extLst>
          </p:cNvPr>
          <p:cNvSpPr/>
          <p:nvPr/>
        </p:nvSpPr>
        <p:spPr>
          <a:xfrm>
            <a:off x="12781051" y="7705618"/>
            <a:ext cx="1849349" cy="390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599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Semi Bold</vt:lpstr>
      <vt:lpstr>-apple-system, BlinkMacSystemFont, Segoe UI, Roboto, Helvetica Neue, Arial, sans-serif Medium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Rishikesh Dhamdhere</cp:lastModifiedBy>
  <cp:revision>2</cp:revision>
  <dcterms:created xsi:type="dcterms:W3CDTF">2026-02-20T12:00:56Z</dcterms:created>
  <dcterms:modified xsi:type="dcterms:W3CDTF">2026-02-20T12:32:36Z</dcterms:modified>
</cp:coreProperties>
</file>